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Arita Dotum Bold" charset="1" panose="02020603020101020101"/>
      <p:regular r:id="rId14"/>
    </p:embeddedFont>
    <p:embeddedFont>
      <p:font typeface="Gothic A1 Black" charset="1" panose="00000000000000000000"/>
      <p:regular r:id="rId15"/>
    </p:embeddedFont>
    <p:embeddedFont>
      <p:font typeface="Arita Dotum Medium" charset="1" panose="02020603020101020101"/>
      <p:regular r:id="rId16"/>
    </p:embeddedFont>
    <p:embeddedFont>
      <p:font typeface="Arita Dotum Medium Bold" charset="1" panose="02020603020101020101"/>
      <p:regular r:id="rId17"/>
    </p:embeddedFont>
    <p:embeddedFont>
      <p:font typeface="뚠뚠이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39" Target="slides/slide21.xml" Type="http://schemas.openxmlformats.org/officeDocument/2006/relationships/slide"/><Relationship Id="rId4" Target="theme/theme1.xml" Type="http://schemas.openxmlformats.org/officeDocument/2006/relationships/theme"/><Relationship Id="rId40" Target="slides/slide22.xml" Type="http://schemas.openxmlformats.org/officeDocument/2006/relationships/slide"/><Relationship Id="rId41" Target="slides/slide23.xml" Type="http://schemas.openxmlformats.org/officeDocument/2006/relationships/slide"/><Relationship Id="rId42" Target="slides/slide24.xml" Type="http://schemas.openxmlformats.org/officeDocument/2006/relationships/slide"/><Relationship Id="rId43" Target="slides/slide25.xml" Type="http://schemas.openxmlformats.org/officeDocument/2006/relationships/slide"/><Relationship Id="rId44" Target="slides/slide26.xml" Type="http://schemas.openxmlformats.org/officeDocument/2006/relationships/slide"/><Relationship Id="rId45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https://www.figma.com/" TargetMode="External" Type="http://schemas.openxmlformats.org/officeDocument/2006/relationships/hyperlink"/><Relationship Id="rId12" Target="../media/image1.png" Type="http://schemas.openxmlformats.org/officeDocument/2006/relationships/image"/><Relationship Id="rId13" Target="../media/image21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924524" cy="1375966"/>
            </a:xfrm>
            <a:custGeom>
              <a:avLst/>
              <a:gdLst/>
              <a:ahLst/>
              <a:cxnLst/>
              <a:rect r="r" b="b" t="t" l="l"/>
              <a:pathLst>
                <a:path h="1375966" w="2924524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74832" r="0" b="0"/>
          <a:stretch>
            <a:fillRect/>
          </a:stretch>
        </p:blipFill>
        <p:spPr>
          <a:xfrm flipH="false" flipV="false" rot="0">
            <a:off x="-186915" y="229485"/>
            <a:ext cx="11517185" cy="240821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7023934" y="9330827"/>
            <a:ext cx="470732" cy="239358"/>
            <a:chOff x="0" y="0"/>
            <a:chExt cx="627643" cy="31914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5355" y="192503"/>
              <a:ext cx="231341" cy="257046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9672506" y="1369710"/>
            <a:ext cx="5133494" cy="10432543"/>
            <a:chOff x="0" y="0"/>
            <a:chExt cx="6844659" cy="13910057"/>
          </a:xfrm>
        </p:grpSpPr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0" y="0"/>
              <a:ext cx="6844659" cy="13910057"/>
              <a:chOff x="0" y="0"/>
              <a:chExt cx="5001260" cy="1016381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>
                <a:off x="0" y="0"/>
                <a:ext cx="5000993" cy="10163632"/>
              </a:xfrm>
              <a:custGeom>
                <a:avLst/>
                <a:gdLst/>
                <a:ahLst/>
                <a:cxnLst/>
                <a:rect r="r" b="b" t="t" l="l"/>
                <a:pathLst>
                  <a:path h="10163632" w="5000993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45" r="-45" t="0" b="0"/>
                </a:stretch>
              </a:blip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r="r" b="b" t="t" l="l"/>
                <a:pathLst>
                  <a:path h="9398000" w="4330776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58" r="-58" t="0" b="0"/>
                </a:stretch>
              </a:blipFill>
            </p:spPr>
          </p:sp>
        </p:grpSp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5182895" y="576496"/>
              <a:ext cx="993772" cy="170573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824690" y="528871"/>
              <a:ext cx="684663" cy="342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33"/>
                </a:lnSpc>
                <a:spcBef>
                  <a:spcPct val="0"/>
                </a:spcBef>
              </a:pPr>
              <a:r>
                <a:rPr lang="en-US" sz="1452">
                  <a:solidFill>
                    <a:srgbClr val="F1E9E9"/>
                  </a:solidFill>
                  <a:latin typeface="Arita Dotum Bold"/>
                </a:rPr>
                <a:t>05:50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264194" y="6528832"/>
            <a:ext cx="519037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B0AEAF"/>
                </a:solidFill>
                <a:latin typeface="Arita Dotum Medium Bold"/>
              </a:rPr>
              <a:t>7조 잘자요팀 김재성, 박수연, 최아란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66660" y="3972712"/>
            <a:ext cx="2431256" cy="8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FFFFFF"/>
                </a:solidFill>
                <a:ea typeface="Arita Dotum Bold"/>
              </a:rPr>
              <a:t>자는 것도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90460" y="5200650"/>
            <a:ext cx="3625453" cy="8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FFFFFF"/>
                </a:solidFill>
                <a:ea typeface="Arita Dotum Bold"/>
              </a:rPr>
              <a:t>령이 필요하다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10270" y="476268"/>
            <a:ext cx="4522738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22338" y="2170094"/>
            <a:ext cx="1660327" cy="409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5"/>
              </a:lnSpc>
            </a:pPr>
            <a:r>
              <a:rPr lang="en-US" sz="9399">
                <a:solidFill>
                  <a:srgbClr val="FFFFFF"/>
                </a:solidFill>
                <a:ea typeface="Arita Dotum Bold"/>
              </a:rPr>
              <a:t>잘</a:t>
            </a:r>
          </a:p>
          <a:p>
            <a:pPr algn="ctr">
              <a:lnSpc>
                <a:spcPts val="10715"/>
              </a:lnSpc>
            </a:pPr>
            <a:r>
              <a:rPr lang="en-US" sz="9399">
                <a:solidFill>
                  <a:srgbClr val="FFFFFF"/>
                </a:solidFill>
                <a:ea typeface="Arita Dotum Bold"/>
              </a:rPr>
              <a:t>자</a:t>
            </a:r>
          </a:p>
          <a:p>
            <a:pPr algn="ctr">
              <a:lnSpc>
                <a:spcPts val="10715"/>
              </a:lnSpc>
            </a:pPr>
            <a:r>
              <a:rPr lang="en-US" sz="9399">
                <a:solidFill>
                  <a:srgbClr val="FFFFFF"/>
                </a:solidFill>
                <a:ea typeface="Arita Dotum Bold"/>
              </a:rPr>
              <a:t>요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64" r="0" b="64"/>
          <a:stretch>
            <a:fillRect/>
          </a:stretch>
        </p:blipFill>
        <p:spPr>
          <a:xfrm flipH="false" flipV="false" rot="0">
            <a:off x="1677849" y="3887621"/>
            <a:ext cx="14378784" cy="38913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82127" y="2586022"/>
            <a:ext cx="2923746" cy="75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latin typeface="Arita Dotum Bold"/>
              </a:rPr>
              <a:t>ERD 설계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77849" y="3775440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849" y="4480290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당일 LIST 인서트 및 출력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5322889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7849" y="5970589"/>
            <a:ext cx="4232269" cy="297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정렬 기준에 따라 정렬</a:t>
            </a:r>
          </a:p>
          <a:p>
            <a:pPr>
              <a:lnSpc>
                <a:spcPts val="34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  </a:t>
            </a:r>
            <a:r>
              <a:rPr lang="en-US" sz="2000">
                <a:solidFill>
                  <a:srgbClr val="F1E9E9"/>
                </a:solidFill>
                <a:latin typeface="Arita Dotum Medium"/>
              </a:rPr>
              <a:t>     1. 수행 미완료 -&gt; 수행 완료</a:t>
            </a:r>
          </a:p>
          <a:p>
            <a:pPr>
              <a:lnSpc>
                <a:spcPts val="34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       2.</a:t>
            </a:r>
            <a:r>
              <a:rPr lang="en-US" sz="2000">
                <a:solidFill>
                  <a:srgbClr val="F1E9E9"/>
                </a:solidFill>
                <a:latin typeface="Arita Dotum Medium"/>
              </a:rPr>
              <a:t> 기한시간 오름차순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기한 3시간 전인 LIST는 하이라이트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기한 시간이 넘었으나 수행 완료되지 않은 LIST는 시간이 보라색으로 표시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상단에 당일 날짜 출력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79439" y="1841595"/>
            <a:ext cx="5301217" cy="10773397"/>
            <a:chOff x="0" y="0"/>
            <a:chExt cx="7068289" cy="14364530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7068289" cy="14364530"/>
              <a:chOff x="0" y="0"/>
              <a:chExt cx="5001260" cy="101638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0" y="0"/>
                <a:ext cx="5000993" cy="10163632"/>
              </a:xfrm>
              <a:custGeom>
                <a:avLst/>
                <a:gdLst/>
                <a:ahLst/>
                <a:cxnLst/>
                <a:rect r="r" b="b" t="t" l="l"/>
                <a:pathLst>
                  <a:path h="10163632" w="5000993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45" r="-45" t="0" b="0"/>
                </a:stretch>
              </a:blip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r="r" b="b" t="t" l="l"/>
                <a:pathLst>
                  <a:path h="9398000" w="4330776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r="-116" t="0" b="0"/>
                </a:stretch>
              </a:blipFill>
            </p:spPr>
          </p:sp>
        </p:grp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5301380" y="595331"/>
              <a:ext cx="1026241" cy="176146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833774" y="557231"/>
              <a:ext cx="707033" cy="342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1E9E9"/>
                  </a:solidFill>
                  <a:latin typeface="Arita Dotum Bold"/>
                </a:rPr>
                <a:t>05:50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5" r="-835" t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48941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추가버튼 클릭시 작성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5979714"/>
            <a:ext cx="4232269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 이동용 버튼 제작 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작성 페이지로 이동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5" r="-835" t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77849" y="452653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제목 클릭시 상세페이지로 이동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5979714"/>
            <a:ext cx="4232269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해당 LIST의 제목을 클릭하면      LIST의 상세 페이지로 이동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5" r="-835" t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수행 완료 제어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5979714"/>
            <a:ext cx="4821138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여부 UI으로 제어 가능하게 구현 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여부 그래프 및 퍼센트에 반영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출력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5979714"/>
            <a:ext cx="3769321" cy="126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페이지에서 이동 시      클릭했던 LIST의 상세 정보 출력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화면 상단에 당일 날짜 출력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5907" y="628926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제어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815875" cy="126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빈</a:t>
            </a:r>
            <a:r>
              <a:rPr lang="en-US" sz="2000">
                <a:solidFill>
                  <a:srgbClr val="F1E9E9"/>
                </a:solidFill>
                <a:latin typeface="Arita Dotum Medium"/>
              </a:rPr>
              <a:t> 버튼 클릭 시 수행 완료 처리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완료된 버튼 클릭 시 수행 미완료 처리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3520038" cy="126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 이동용 버튼 제작 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해당 LIST의 수정 페이지로 이동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500560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 이동용 버튼 제작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리스트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97" r="-897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 출력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876061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초기 표시 정보는 도움말로 추천내용 출력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추천 내용은 랜덤으로 10개 출력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82240"/>
            <a:ext cx="7376604" cy="5722520"/>
            <a:chOff x="0" y="0"/>
            <a:chExt cx="1208297" cy="93735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208297" cy="937356"/>
            </a:xfrm>
            <a:custGeom>
              <a:avLst/>
              <a:gdLst/>
              <a:ahLst/>
              <a:cxnLst/>
              <a:rect r="r" b="b" t="t" l="l"/>
              <a:pathLst>
                <a:path h="937356" w="1208297">
                  <a:moveTo>
                    <a:pt x="1083837" y="937356"/>
                  </a:moveTo>
                  <a:lnTo>
                    <a:pt x="124460" y="937356"/>
                  </a:lnTo>
                  <a:cubicBezTo>
                    <a:pt x="55880" y="937356"/>
                    <a:pt x="0" y="881476"/>
                    <a:pt x="0" y="8128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812896"/>
                  </a:lnTo>
                  <a:cubicBezTo>
                    <a:pt x="1208297" y="881476"/>
                    <a:pt x="1152417" y="937356"/>
                    <a:pt x="1083837" y="93735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116010" y="4328424"/>
            <a:ext cx="5201984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9"/>
              </a:lnSpc>
              <a:spcBef>
                <a:spcPct val="0"/>
              </a:spcBef>
            </a:pPr>
            <a:r>
              <a:rPr lang="en-US" sz="8399">
                <a:solidFill>
                  <a:srgbClr val="F1E9E9"/>
                </a:solidFill>
                <a:ea typeface="Gothic A1 Black"/>
              </a:rPr>
              <a:t>목차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12161" y="3287526"/>
            <a:ext cx="6315392" cy="3711947"/>
            <a:chOff x="0" y="0"/>
            <a:chExt cx="8420522" cy="49492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611926" y="-66675"/>
              <a:ext cx="680859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개요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90531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611926" y="1015860"/>
              <a:ext cx="680859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팀 구성 및 역할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3010"/>
              <a:ext cx="90531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11926" y="2101569"/>
              <a:ext cx="680859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수행 절차 및 방법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58719"/>
              <a:ext cx="90531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11926" y="3190454"/>
              <a:ext cx="680859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수행 결과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247604"/>
              <a:ext cx="90531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611926" y="4272988"/>
              <a:ext cx="680859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자체 평가 의견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330138"/>
              <a:ext cx="90531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05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24758" t="0" r="10722" b="74100"/>
          <a:stretch>
            <a:fillRect/>
          </a:stretch>
        </p:blipFill>
        <p:spPr>
          <a:xfrm flipH="false" flipV="false" rot="0">
            <a:off x="1028700" y="5544571"/>
            <a:ext cx="7376604" cy="24601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97" r="-897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작성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5428081" cy="169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완료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 클릭 시 작성 처리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모든 항목은 필수 입력 사항으로 설정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처리 완료 후 작성한 LIST의 상세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97" r="-897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600263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취소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리스트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출력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5979714"/>
            <a:ext cx="4035222" cy="126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초기 표시 정보는 상세 페이지에서 이동 시 표시 중이던 LIST의 상세 정보 출력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수정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600263" cy="169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완료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 클릭 시 수정 처리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모든 항목은 필수 입력 사항으로 설정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처리 완료 후 상세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15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816308" cy="83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취소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 해당 상세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66126" y="628926"/>
            <a:ext cx="4528700" cy="9203450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 t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849" y="4544669"/>
            <a:ext cx="4232269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삭제 페이지로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849" y="5979714"/>
            <a:ext cx="4232269" cy="126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삭제 버튼으로 제어 가능하게 구현</a:t>
            </a:r>
          </a:p>
          <a:p>
            <a:pPr marL="431805" indent="-215903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LIST삭제 후 리스트 페이지로 이동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849" y="378456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849" y="5332014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849" y="2311356"/>
            <a:ext cx="52019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7849" y="3016206"/>
            <a:ext cx="423226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568755" y="1028700"/>
            <a:ext cx="4034575" cy="8229600"/>
            <a:chOff x="0" y="0"/>
            <a:chExt cx="660868" cy="1348019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96740" y="1028700"/>
            <a:ext cx="4034575" cy="8229600"/>
            <a:chOff x="0" y="0"/>
            <a:chExt cx="660868" cy="1348019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24725" y="1028700"/>
            <a:ext cx="4034575" cy="8229600"/>
            <a:chOff x="0" y="0"/>
            <a:chExt cx="660868" cy="1348019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660869" cy="1348019"/>
            </a:xfrm>
            <a:custGeom>
              <a:avLst/>
              <a:gdLst/>
              <a:ahLst/>
              <a:cxnLst/>
              <a:rect r="r" b="b" t="t" l="l"/>
              <a:pathLst>
                <a:path h="1348019" w="66086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48675" y="1356127"/>
            <a:ext cx="337930" cy="33793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76660" y="1356127"/>
            <a:ext cx="337930" cy="33793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04645" y="1356127"/>
            <a:ext cx="337930" cy="33793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>
            <a:off x="1028700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896740" y="1962959"/>
            <a:ext cx="4034575" cy="272333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7652" r="0" b="47038"/>
          <a:stretch>
            <a:fillRect/>
          </a:stretch>
        </p:blipFill>
        <p:spPr>
          <a:xfrm flipH="false" flipV="false" rot="0">
            <a:off x="4568755" y="2029727"/>
            <a:ext cx="4016280" cy="265657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1746" b="0"/>
          <a:stretch>
            <a:fillRect/>
          </a:stretch>
        </p:blipFill>
        <p:spPr>
          <a:xfrm flipH="false" flipV="false" rot="0">
            <a:off x="13245640" y="1962959"/>
            <a:ext cx="4013660" cy="272333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130836" y="4905372"/>
            <a:ext cx="2910413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Arita Dotum Medium Bold"/>
              </a:rPr>
              <a:t>팀장 김재성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30836" y="5535830"/>
            <a:ext cx="2910413" cy="283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구현 하고싶은 기능 대부분     구현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latin typeface="Arita Dotum Medium"/>
              </a:rPr>
              <a:t>DB설계 미숙으로 리스트페이지 삭제 구현을 물리적 삭제로    구현하여 아쉽</a:t>
            </a:r>
          </a:p>
          <a:p>
            <a:pPr>
              <a:lnSpc>
                <a:spcPts val="2520"/>
              </a:lnSpc>
            </a:pPr>
          </a:p>
          <a:p>
            <a:pPr marL="0" indent="0" lvl="0"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물리적 삭제로 통일적인 DB관리를 못해 아쉽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8821" y="4905372"/>
            <a:ext cx="2910413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Arita Dotum Medium Bold"/>
              </a:rPr>
              <a:t>팀원 박수연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58821" y="5535830"/>
            <a:ext cx="2910413" cy="314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시작할 때 파일을 각자 만들어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사용 한 것 때문에 후에 파일을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합치는데 시간이 꽤 들어간 점이 아쉬웠다. 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깃허브 충돌이 무서워서 따로</a:t>
            </a:r>
          </a:p>
          <a:p>
            <a:pPr marL="0" indent="0" lvl="0"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관리했는데 프로젝트가 끝나갈 쯤 깃허브 충돌 해결 방법을 알고 난 뒤 따로 관리했던 시간이 아쉬웠다.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34622" y="4905372"/>
            <a:ext cx="2910413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Arita Dotum Medium Bold"/>
              </a:rPr>
              <a:t>팀원 최아란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34622" y="5535830"/>
            <a:ext cx="2910413" cy="314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시간 부족으로 반응형으로 제작하지 못한 점이 아쉽다.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자바스크립트 학습 후 프론트엔드 부분을 좀 더 보완하고 싶다.</a:t>
            </a:r>
          </a:p>
          <a:p>
            <a:pPr>
              <a:lnSpc>
                <a:spcPts val="2520"/>
              </a:lnSpc>
            </a:p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로그인, 이전 날짜 리스트 관리 등 기능을 추가하고 싶다.</a:t>
            </a:r>
          </a:p>
          <a:p>
            <a:pPr>
              <a:lnSpc>
                <a:spcPts val="2520"/>
              </a:lnSpc>
            </a:pPr>
          </a:p>
          <a:p>
            <a:pPr marL="0" indent="0" lvl="0">
              <a:lnSpc>
                <a:spcPts val="252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471737"/>
            <a:ext cx="2919412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팀원별</a:t>
            </a:r>
          </a:p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자체 평가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05 자체 평가 의견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924524" cy="1375966"/>
            </a:xfrm>
            <a:custGeom>
              <a:avLst/>
              <a:gdLst/>
              <a:ahLst/>
              <a:cxnLst/>
              <a:rect r="r" b="b" t="t" l="l"/>
              <a:pathLst>
                <a:path h="1375966" w="2924524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rcRect l="24758" t="0" r="10722" b="74100"/>
          <a:stretch>
            <a:fillRect/>
          </a:stretch>
        </p:blipFill>
        <p:spPr>
          <a:xfrm flipH="false" flipV="false" rot="0">
            <a:off x="2779297" y="4384289"/>
            <a:ext cx="12729407" cy="4245416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6768221" y="9258300"/>
            <a:ext cx="470732" cy="239358"/>
            <a:chOff x="0" y="0"/>
            <a:chExt cx="627643" cy="31914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TextBox 22" id="22"/>
          <p:cNvSpPr txBox="true"/>
          <p:nvPr/>
        </p:nvSpPr>
        <p:spPr>
          <a:xfrm rot="0">
            <a:off x="4533814" y="3569407"/>
            <a:ext cx="922037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 u="none">
                <a:solidFill>
                  <a:srgbClr val="F1E9E9"/>
                </a:solidFill>
                <a:ea typeface="Arita Dotum Bold"/>
              </a:rPr>
              <a:t>감사합니다!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71762"/>
            <a:ext cx="5066791" cy="6205538"/>
            <a:chOff x="0" y="0"/>
            <a:chExt cx="829947" cy="101647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30034" y="5606852"/>
            <a:ext cx="3664508" cy="2118915"/>
            <a:chOff x="0" y="0"/>
            <a:chExt cx="4886010" cy="282522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4886010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Arita Dotum Bold"/>
                </a:rPr>
                <a:t>15~30%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35630"/>
              <a:ext cx="4886010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성인 불면증 비중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미국 질병통제예방센터 통계 기준</a:t>
              </a:r>
            </a:p>
            <a:p>
              <a:pPr algn="ctr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42231" y="4273392"/>
            <a:ext cx="2639729" cy="642856"/>
            <a:chOff x="0" y="0"/>
            <a:chExt cx="3519639" cy="857142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3519639" cy="857142"/>
              <a:chOff x="0" y="0"/>
              <a:chExt cx="9271000" cy="225777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2700" y="0"/>
                <a:ext cx="92456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9245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</a:path>
                </a:pathLst>
              </a:custGeom>
              <a:solidFill>
                <a:srgbClr val="582CED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6610604" y="2671762"/>
            <a:ext cx="5066791" cy="6205538"/>
            <a:chOff x="0" y="0"/>
            <a:chExt cx="829947" cy="1016475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28315" y="5606852"/>
            <a:ext cx="3231371" cy="1766490"/>
            <a:chOff x="0" y="0"/>
            <a:chExt cx="4308494" cy="235532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4308494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Arita Dotum Bold"/>
                </a:rPr>
                <a:t>41.5%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35630"/>
              <a:ext cx="4308494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불면증으로 인한 우울증, 불안장애 발병률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92509" y="2671762"/>
            <a:ext cx="5066791" cy="6205538"/>
            <a:chOff x="0" y="0"/>
            <a:chExt cx="829947" cy="1016475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110219" y="5759649"/>
            <a:ext cx="3231371" cy="1613693"/>
            <a:chOff x="0" y="0"/>
            <a:chExt cx="4308494" cy="215159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4308494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Arita Dotum Bold"/>
                </a:rPr>
                <a:t>658,765명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231900"/>
              <a:ext cx="4308494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보건의료빅데이터 2020년 기준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불면증 환자 수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05800" y="4175720"/>
            <a:ext cx="1676400" cy="838200"/>
            <a:chOff x="0" y="0"/>
            <a:chExt cx="2235200" cy="1117600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2235200" cy="1117600"/>
              <a:chOff x="0" y="0"/>
              <a:chExt cx="2540000" cy="127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646464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>
                <a:off x="0" y="45012"/>
                <a:ext cx="1055524" cy="1224988"/>
              </a:xfrm>
              <a:custGeom>
                <a:avLst/>
                <a:gdLst/>
                <a:ahLst/>
                <a:cxnLst/>
                <a:rect r="r" b="b" t="t" l="l"/>
                <a:pathLst>
                  <a:path h="1224988" w="1055524">
                    <a:moveTo>
                      <a:pt x="0" y="1224988"/>
                    </a:moveTo>
                    <a:cubicBezTo>
                      <a:pt x="0" y="652650"/>
                      <a:pt x="382828" y="151025"/>
                      <a:pt x="934881" y="0"/>
                    </a:cubicBezTo>
                    <a:lnTo>
                      <a:pt x="1055524" y="440996"/>
                    </a:lnTo>
                    <a:cubicBezTo>
                      <a:pt x="702210" y="537652"/>
                      <a:pt x="457200" y="858691"/>
                      <a:pt x="457200" y="1224988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4191699" y="4277636"/>
            <a:ext cx="1068410" cy="854728"/>
            <a:chOff x="0" y="0"/>
            <a:chExt cx="1424546" cy="1139637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0" y="0"/>
              <a:ext cx="1424546" cy="1139637"/>
              <a:chOff x="0" y="0"/>
              <a:chExt cx="1270000" cy="1016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>
                <a:off x="0" y="0"/>
                <a:ext cx="1270000" cy="1016000"/>
              </a:xfrm>
              <a:custGeom>
                <a:avLst/>
                <a:gdLst/>
                <a:ahLst/>
                <a:cxnLst/>
                <a:rect r="r" b="b" t="t" l="l"/>
                <a:pathLst>
                  <a:path h="1016000" w="1270000">
                    <a:moveTo>
                      <a:pt x="698500" y="406400"/>
                    </a:moveTo>
                    <a:cubicBezTo>
                      <a:pt x="698500" y="393700"/>
                      <a:pt x="685800" y="381000"/>
                      <a:pt x="673100" y="381000"/>
                    </a:cubicBezTo>
                    <a:lnTo>
                      <a:pt x="596900" y="381000"/>
                    </a:lnTo>
                    <a:cubicBezTo>
                      <a:pt x="584200" y="381000"/>
                      <a:pt x="571500" y="393700"/>
                      <a:pt x="571500" y="406400"/>
                    </a:cubicBezTo>
                    <a:lnTo>
                      <a:pt x="571500" y="482600"/>
                    </a:lnTo>
                    <a:cubicBezTo>
                      <a:pt x="571500" y="495300"/>
                      <a:pt x="558800" y="508000"/>
                      <a:pt x="546100" y="508000"/>
                    </a:cubicBezTo>
                    <a:lnTo>
                      <a:pt x="469900" y="508000"/>
                    </a:lnTo>
                    <a:cubicBezTo>
                      <a:pt x="457200" y="508000"/>
                      <a:pt x="444500" y="520700"/>
                      <a:pt x="444500" y="533400"/>
                    </a:cubicBezTo>
                    <a:lnTo>
                      <a:pt x="444500" y="609600"/>
                    </a:lnTo>
                    <a:cubicBezTo>
                      <a:pt x="444500" y="622300"/>
                      <a:pt x="457200" y="635000"/>
                      <a:pt x="469900" y="635000"/>
                    </a:cubicBezTo>
                    <a:lnTo>
                      <a:pt x="546100" y="635000"/>
                    </a:lnTo>
                    <a:cubicBezTo>
                      <a:pt x="558800" y="635000"/>
                      <a:pt x="571500" y="647700"/>
                      <a:pt x="571500" y="660400"/>
                    </a:cubicBezTo>
                    <a:lnTo>
                      <a:pt x="571500" y="736600"/>
                    </a:lnTo>
                    <a:cubicBezTo>
                      <a:pt x="571500" y="749300"/>
                      <a:pt x="584200" y="762000"/>
                      <a:pt x="596900" y="762000"/>
                    </a:cubicBezTo>
                    <a:lnTo>
                      <a:pt x="673100" y="762000"/>
                    </a:lnTo>
                    <a:cubicBezTo>
                      <a:pt x="685800" y="762000"/>
                      <a:pt x="698500" y="749300"/>
                      <a:pt x="698500" y="736600"/>
                    </a:cubicBezTo>
                    <a:lnTo>
                      <a:pt x="698500" y="660400"/>
                    </a:lnTo>
                    <a:cubicBezTo>
                      <a:pt x="698500" y="647700"/>
                      <a:pt x="711200" y="635000"/>
                      <a:pt x="723900" y="635000"/>
                    </a:cubicBezTo>
                    <a:lnTo>
                      <a:pt x="800100" y="635000"/>
                    </a:lnTo>
                    <a:cubicBezTo>
                      <a:pt x="812800" y="635000"/>
                      <a:pt x="825500" y="622300"/>
                      <a:pt x="825500" y="609600"/>
                    </a:cubicBezTo>
                    <a:lnTo>
                      <a:pt x="825500" y="533400"/>
                    </a:lnTo>
                    <a:cubicBezTo>
                      <a:pt x="825500" y="520700"/>
                      <a:pt x="812800" y="508000"/>
                      <a:pt x="800100" y="508000"/>
                    </a:cubicBezTo>
                    <a:lnTo>
                      <a:pt x="723900" y="508000"/>
                    </a:lnTo>
                    <a:cubicBezTo>
                      <a:pt x="711200" y="508000"/>
                      <a:pt x="698500" y="495300"/>
                      <a:pt x="698500" y="482600"/>
                    </a:cubicBezTo>
                    <a:lnTo>
                      <a:pt x="698500" y="406400"/>
                    </a:lnTo>
                    <a:moveTo>
                      <a:pt x="469900" y="88900"/>
                    </a:moveTo>
                    <a:lnTo>
                      <a:pt x="469900" y="127000"/>
                    </a:lnTo>
                    <a:lnTo>
                      <a:pt x="88900" y="127000"/>
                    </a:lnTo>
                    <a:cubicBezTo>
                      <a:pt x="38100" y="127000"/>
                      <a:pt x="0" y="165100"/>
                      <a:pt x="0" y="215900"/>
                    </a:cubicBezTo>
                    <a:lnTo>
                      <a:pt x="0" y="927100"/>
                    </a:lnTo>
                    <a:cubicBezTo>
                      <a:pt x="0" y="977900"/>
                      <a:pt x="38100" y="1016000"/>
                      <a:pt x="88900" y="1016000"/>
                    </a:cubicBezTo>
                    <a:lnTo>
                      <a:pt x="1181100" y="1016000"/>
                    </a:lnTo>
                    <a:cubicBezTo>
                      <a:pt x="1231900" y="1016000"/>
                      <a:pt x="1270000" y="977900"/>
                      <a:pt x="1270000" y="927100"/>
                    </a:cubicBezTo>
                    <a:lnTo>
                      <a:pt x="1270000" y="215900"/>
                    </a:lnTo>
                    <a:cubicBezTo>
                      <a:pt x="1270000" y="165100"/>
                      <a:pt x="1231900" y="127000"/>
                      <a:pt x="1181100" y="127000"/>
                    </a:cubicBezTo>
                    <a:lnTo>
                      <a:pt x="800100" y="127000"/>
                    </a:lnTo>
                    <a:lnTo>
                      <a:pt x="800100" y="88900"/>
                    </a:lnTo>
                    <a:cubicBezTo>
                      <a:pt x="800100" y="38100"/>
                      <a:pt x="762000" y="0"/>
                      <a:pt x="723900" y="0"/>
                    </a:cubicBezTo>
                    <a:lnTo>
                      <a:pt x="546100" y="0"/>
                    </a:lnTo>
                    <a:cubicBezTo>
                      <a:pt x="508000" y="0"/>
                      <a:pt x="469900" y="38100"/>
                      <a:pt x="469900" y="88900"/>
                    </a:cubicBezTo>
                    <a:moveTo>
                      <a:pt x="723900" y="88900"/>
                    </a:moveTo>
                    <a:lnTo>
                      <a:pt x="723900" y="127000"/>
                    </a:lnTo>
                    <a:lnTo>
                      <a:pt x="546100" y="127000"/>
                    </a:lnTo>
                    <a:lnTo>
                      <a:pt x="546100" y="88900"/>
                    </a:lnTo>
                    <a:lnTo>
                      <a:pt x="723900" y="88900"/>
                    </a:lnTo>
                    <a:moveTo>
                      <a:pt x="190500" y="215900"/>
                    </a:moveTo>
                    <a:cubicBezTo>
                      <a:pt x="203200" y="215900"/>
                      <a:pt x="215900" y="215900"/>
                      <a:pt x="215900" y="228600"/>
                    </a:cubicBezTo>
                    <a:lnTo>
                      <a:pt x="215900" y="914400"/>
                    </a:lnTo>
                    <a:cubicBezTo>
                      <a:pt x="215900" y="927100"/>
                      <a:pt x="203200" y="927100"/>
                      <a:pt x="190500" y="927100"/>
                    </a:cubicBezTo>
                    <a:cubicBezTo>
                      <a:pt x="177800" y="927100"/>
                      <a:pt x="165100" y="927100"/>
                      <a:pt x="165100" y="914400"/>
                    </a:cubicBezTo>
                    <a:lnTo>
                      <a:pt x="165100" y="228600"/>
                    </a:lnTo>
                    <a:cubicBezTo>
                      <a:pt x="165100" y="215900"/>
                      <a:pt x="177800" y="215900"/>
                      <a:pt x="190500" y="215900"/>
                    </a:cubicBezTo>
                    <a:moveTo>
                      <a:pt x="1054100" y="228600"/>
                    </a:moveTo>
                    <a:cubicBezTo>
                      <a:pt x="1054100" y="215900"/>
                      <a:pt x="1066800" y="215900"/>
                      <a:pt x="1079500" y="215900"/>
                    </a:cubicBezTo>
                    <a:cubicBezTo>
                      <a:pt x="1092200" y="215900"/>
                      <a:pt x="1104900" y="215900"/>
                      <a:pt x="1104900" y="228600"/>
                    </a:cubicBezTo>
                    <a:lnTo>
                      <a:pt x="1104900" y="914400"/>
                    </a:lnTo>
                    <a:cubicBezTo>
                      <a:pt x="1104900" y="927100"/>
                      <a:pt x="1092200" y="927100"/>
                      <a:pt x="1079500" y="927100"/>
                    </a:cubicBezTo>
                    <a:cubicBezTo>
                      <a:pt x="1066800" y="927100"/>
                      <a:pt x="1054100" y="927100"/>
                      <a:pt x="1054100" y="914400"/>
                    </a:cubicBezTo>
                    <a:lnTo>
                      <a:pt x="1054100" y="228600"/>
                    </a:lnTo>
                    <a:moveTo>
                      <a:pt x="673100" y="342900"/>
                    </a:moveTo>
                    <a:cubicBezTo>
                      <a:pt x="711200" y="342900"/>
                      <a:pt x="736600" y="368300"/>
                      <a:pt x="736600" y="406400"/>
                    </a:cubicBezTo>
                    <a:lnTo>
                      <a:pt x="736600" y="469900"/>
                    </a:lnTo>
                    <a:lnTo>
                      <a:pt x="800100" y="469900"/>
                    </a:lnTo>
                    <a:cubicBezTo>
                      <a:pt x="838200" y="469900"/>
                      <a:pt x="863600" y="495300"/>
                      <a:pt x="863600" y="533400"/>
                    </a:cubicBezTo>
                    <a:lnTo>
                      <a:pt x="863600" y="609600"/>
                    </a:lnTo>
                    <a:cubicBezTo>
                      <a:pt x="863600" y="647700"/>
                      <a:pt x="838200" y="673100"/>
                      <a:pt x="800100" y="673100"/>
                    </a:cubicBezTo>
                    <a:lnTo>
                      <a:pt x="736600" y="673100"/>
                    </a:lnTo>
                    <a:lnTo>
                      <a:pt x="736600" y="736600"/>
                    </a:lnTo>
                    <a:cubicBezTo>
                      <a:pt x="736600" y="774700"/>
                      <a:pt x="711200" y="800100"/>
                      <a:pt x="673100" y="800100"/>
                    </a:cubicBezTo>
                    <a:lnTo>
                      <a:pt x="596900" y="800100"/>
                    </a:lnTo>
                    <a:cubicBezTo>
                      <a:pt x="558800" y="800100"/>
                      <a:pt x="533400" y="774700"/>
                      <a:pt x="533400" y="736600"/>
                    </a:cubicBezTo>
                    <a:lnTo>
                      <a:pt x="533400" y="673100"/>
                    </a:lnTo>
                    <a:lnTo>
                      <a:pt x="469900" y="673100"/>
                    </a:lnTo>
                    <a:cubicBezTo>
                      <a:pt x="431800" y="673100"/>
                      <a:pt x="406400" y="647700"/>
                      <a:pt x="406400" y="609600"/>
                    </a:cubicBezTo>
                    <a:lnTo>
                      <a:pt x="406400" y="533400"/>
                    </a:lnTo>
                    <a:cubicBezTo>
                      <a:pt x="406400" y="495300"/>
                      <a:pt x="431800" y="469900"/>
                      <a:pt x="469900" y="469900"/>
                    </a:cubicBezTo>
                    <a:lnTo>
                      <a:pt x="533400" y="469900"/>
                    </a:lnTo>
                    <a:lnTo>
                      <a:pt x="533400" y="406400"/>
                    </a:lnTo>
                    <a:cubicBezTo>
                      <a:pt x="533400" y="368300"/>
                      <a:pt x="558800" y="342900"/>
                      <a:pt x="596900" y="342900"/>
                    </a:cubicBezTo>
                    <a:lnTo>
                      <a:pt x="673100" y="342900"/>
                    </a:lnTo>
                  </a:path>
                </a:pathLst>
              </a:custGeom>
              <a:solidFill>
                <a:srgbClr val="582CED"/>
              </a:solidFill>
            </p:spPr>
          </p:sp>
        </p:grpSp>
      </p:grpSp>
      <p:sp>
        <p:nvSpPr>
          <p:cNvPr name="TextBox 27" id="27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01 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849" y="2762025"/>
            <a:ext cx="6409647" cy="2162810"/>
            <a:chOff x="0" y="0"/>
            <a:chExt cx="8546196" cy="288374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95450"/>
              <a:ext cx="8546196" cy="1188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불면증을 가진 사람을 위한</a:t>
              </a:r>
              <a:r>
                <a:rPr lang="en-US" sz="2600">
                  <a:solidFill>
                    <a:srgbClr val="F1E9E9"/>
                  </a:solidFill>
                  <a:latin typeface="Arita Dotum Medium"/>
                </a:rPr>
                <a:t> 하루 생활 루틴 관리</a:t>
              </a:r>
            </a:p>
            <a:p>
              <a:pPr algn="l" marL="0" indent="0" lvl="0">
                <a:lnSpc>
                  <a:spcPts val="364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546196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ea typeface="Arita Dotum Bold"/>
                </a:rPr>
                <a:t>컨셉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7849" y="5346688"/>
            <a:ext cx="5919788" cy="2620010"/>
            <a:chOff x="0" y="0"/>
            <a:chExt cx="7893050" cy="349334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95450"/>
              <a:ext cx="7893050" cy="1797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컨셉에 맞게 달 로고, 어두운 배경 사용</a:t>
              </a:r>
            </a:p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일상생활에 중요한 잠을 개인이 쉽게</a:t>
              </a:r>
            </a:p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관리할 수 있도록 도움을 주는 것이 목표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893050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ea typeface="Arita Dotum Bold"/>
                </a:rPr>
                <a:t>기획의도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444" t="0" r="364" b="20673"/>
          <a:stretch>
            <a:fillRect/>
          </a:stretch>
        </p:blipFill>
        <p:spPr>
          <a:xfrm flipH="false" flipV="false" rot="0">
            <a:off x="8735049" y="3032596"/>
            <a:ext cx="8656252" cy="531374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357902" y="5039451"/>
            <a:ext cx="3479557" cy="116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61"/>
              </a:lnSpc>
              <a:spcBef>
                <a:spcPct val="0"/>
              </a:spcBef>
            </a:pPr>
            <a:r>
              <a:rPr lang="en-US" sz="6829" spc="2124">
                <a:solidFill>
                  <a:srgbClr val="582CED"/>
                </a:solidFill>
                <a:ea typeface="뚠뚠이"/>
              </a:rPr>
              <a:t>잘자요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66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01 프로젝트 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29092"/>
            <a:ext cx="6564852" cy="9028815"/>
            <a:chOff x="0" y="0"/>
            <a:chExt cx="1075331" cy="147893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75331" cy="1478931"/>
            </a:xfrm>
            <a:custGeom>
              <a:avLst/>
              <a:gdLst/>
              <a:ahLst/>
              <a:cxnLst/>
              <a:rect r="r" b="b" t="t" l="l"/>
              <a:pathLst>
                <a:path h="1478931" w="1075331">
                  <a:moveTo>
                    <a:pt x="950871" y="1478931"/>
                  </a:moveTo>
                  <a:lnTo>
                    <a:pt x="124460" y="1478931"/>
                  </a:lnTo>
                  <a:cubicBezTo>
                    <a:pt x="55880" y="1478931"/>
                    <a:pt x="0" y="1423051"/>
                    <a:pt x="0" y="13544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50871" y="0"/>
                  </a:lnTo>
                  <a:cubicBezTo>
                    <a:pt x="1019451" y="0"/>
                    <a:pt x="1075331" y="55880"/>
                    <a:pt x="1075331" y="124460"/>
                  </a:cubicBezTo>
                  <a:lnTo>
                    <a:pt x="1075331" y="1354471"/>
                  </a:lnTo>
                  <a:cubicBezTo>
                    <a:pt x="1075331" y="1423051"/>
                    <a:pt x="1019451" y="1478931"/>
                    <a:pt x="950871" y="1478931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81642" y="1485900"/>
            <a:ext cx="1528647" cy="152864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645182" y="1438275"/>
            <a:ext cx="1533546" cy="153354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704856" y="6875543"/>
            <a:ext cx="1571668" cy="15414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828974" y="5512507"/>
            <a:ext cx="1538538" cy="153853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825618" y="2919847"/>
            <a:ext cx="1524098" cy="152409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127699" y="4198094"/>
            <a:ext cx="1582590" cy="158259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167202" y="5402786"/>
            <a:ext cx="2321072" cy="154253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898809" y="2900460"/>
            <a:ext cx="2857858" cy="154348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952223" y="6635559"/>
            <a:ext cx="1987485" cy="1993147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677849" y="3543493"/>
            <a:ext cx="5023313" cy="3999230"/>
            <a:chOff x="0" y="0"/>
            <a:chExt cx="6697750" cy="533230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686050"/>
              <a:ext cx="6697750" cy="2646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소통 /관리 : Slack, Notion, GitHub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설계 / 디자인 : </a:t>
              </a:r>
              <a:r>
                <a:rPr lang="en-US" sz="2300">
                  <a:solidFill>
                    <a:srgbClr val="F1E9E9"/>
                  </a:solidFill>
                  <a:latin typeface="Arita Dotum Medium"/>
                  <a:hlinkClick r:id="rId11" tooltip="https://www.figma.com/"/>
                </a:rPr>
                <a:t>Figma</a:t>
              </a:r>
              <a:r>
                <a:rPr lang="en-US" sz="2300">
                  <a:solidFill>
                    <a:srgbClr val="F1E9E9"/>
                  </a:solidFill>
                  <a:latin typeface="Arita Dotum Medium"/>
                </a:rPr>
                <a:t>, ERDCloud, Ai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프론트엔드 : HTML, CSS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벡엔드 : MariaDB, PHP</a:t>
              </a:r>
            </a:p>
            <a:p>
              <a:pPr marL="0" indent="0" lvl="0">
                <a:lnSpc>
                  <a:spcPts val="322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85775"/>
              <a:ext cx="6697750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ea typeface="Arita Dotum Bold"/>
                </a:rPr>
                <a:t>사용 기술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rcRect l="24758" t="0" r="10722" b="74100"/>
          <a:stretch>
            <a:fillRect/>
          </a:stretch>
        </p:blipFill>
        <p:spPr>
          <a:xfrm flipH="false" flipV="false" rot="0">
            <a:off x="1028700" y="7468448"/>
            <a:ext cx="6564852" cy="218946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116106" y="3627833"/>
            <a:ext cx="2591697" cy="2591697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367512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01 프로젝트 개요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name="TextBox 8" id="8"/>
          <p:cNvSpPr txBox="true"/>
          <p:nvPr/>
        </p:nvSpPr>
        <p:spPr>
          <a:xfrm rot="0">
            <a:off x="9536489" y="3235919"/>
            <a:ext cx="2910413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"/>
              </a:rPr>
              <a:t>김재성 팀장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36489" y="3771019"/>
            <a:ext cx="2910413" cy="701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 개발</a:t>
            </a:r>
          </a:p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루틴 리스트 테이블 DB개발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65022" y="3235919"/>
            <a:ext cx="2910413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 Bold"/>
              </a:rPr>
              <a:t>박수연 팀원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65022" y="3771127"/>
            <a:ext cx="2910413" cy="105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디테일 페이지 개발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인서트 페이지 개발</a:t>
            </a:r>
          </a:p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추천 루틴 테이블 DB개발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36489" y="5766573"/>
            <a:ext cx="2910413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"/>
              </a:rPr>
              <a:t>최아란 팀원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36489" y="6301673"/>
            <a:ext cx="2910413" cy="105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 개발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 루틴 정보 테이블 DB 개발</a:t>
            </a:r>
          </a:p>
          <a:p>
            <a:pPr marL="0" indent="0" lvl="0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565022" y="5766573"/>
            <a:ext cx="2910413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 Bold"/>
              </a:rPr>
              <a:t>공통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65022" y="6301782"/>
            <a:ext cx="2910413" cy="175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요구명세서 분석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DB 설계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화면 설계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코드 리뷰</a:t>
            </a:r>
          </a:p>
          <a:p>
            <a:pPr marL="0" indent="0" lvl="0">
              <a:lnSpc>
                <a:spcPts val="280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629092"/>
            <a:ext cx="6564852" cy="9028815"/>
            <a:chOff x="0" y="0"/>
            <a:chExt cx="1075331" cy="1478931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1075331" cy="1478931"/>
            </a:xfrm>
            <a:custGeom>
              <a:avLst/>
              <a:gdLst/>
              <a:ahLst/>
              <a:cxnLst/>
              <a:rect r="r" b="b" t="t" l="l"/>
              <a:pathLst>
                <a:path h="1478931" w="1075331">
                  <a:moveTo>
                    <a:pt x="950871" y="1478931"/>
                  </a:moveTo>
                  <a:lnTo>
                    <a:pt x="124460" y="1478931"/>
                  </a:lnTo>
                  <a:cubicBezTo>
                    <a:pt x="55880" y="1478931"/>
                    <a:pt x="0" y="1423051"/>
                    <a:pt x="0" y="13544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50871" y="0"/>
                  </a:lnTo>
                  <a:cubicBezTo>
                    <a:pt x="1019451" y="0"/>
                    <a:pt x="1075331" y="55880"/>
                    <a:pt x="1075331" y="124460"/>
                  </a:cubicBezTo>
                  <a:lnTo>
                    <a:pt x="1075331" y="1354471"/>
                  </a:lnTo>
                  <a:cubicBezTo>
                    <a:pt x="1075331" y="1423051"/>
                    <a:pt x="1019451" y="1478931"/>
                    <a:pt x="950871" y="1478931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77849" y="4803387"/>
            <a:ext cx="5023313" cy="75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팀원별 역할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24758" t="0" r="10722" b="74100"/>
          <a:stretch>
            <a:fillRect/>
          </a:stretch>
        </p:blipFill>
        <p:spPr>
          <a:xfrm flipH="false" flipV="false" rot="0">
            <a:off x="1028700" y="7468448"/>
            <a:ext cx="6564852" cy="2189460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677849" y="981075"/>
            <a:ext cx="5201984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02 프로젝트 팀 구성 및 역할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43309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2099" r="0" b="0"/>
          <a:stretch>
            <a:fillRect/>
          </a:stretch>
        </p:blipFill>
        <p:spPr>
          <a:xfrm flipH="false" flipV="false" rot="0">
            <a:off x="6724632" y="-342464"/>
            <a:ext cx="11830068" cy="27423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4758" t="0" r="10722" b="74100"/>
          <a:stretch>
            <a:fillRect/>
          </a:stretch>
        </p:blipFill>
        <p:spPr>
          <a:xfrm flipH="false" flipV="false" rot="0">
            <a:off x="-1284313" y="7193030"/>
            <a:ext cx="9276926" cy="3093970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677849" y="3121316"/>
          <a:ext cx="12913911" cy="4908300"/>
        </p:xfrm>
        <a:graphic>
          <a:graphicData uri="http://schemas.openxmlformats.org/drawingml/2006/table">
            <a:tbl>
              <a:tblPr/>
              <a:tblGrid>
                <a:gridCol w="1657184"/>
                <a:gridCol w="1250748"/>
                <a:gridCol w="1250748"/>
                <a:gridCol w="1250748"/>
                <a:gridCol w="1250748"/>
                <a:gridCol w="1250748"/>
                <a:gridCol w="1250748"/>
                <a:gridCol w="1250748"/>
                <a:gridCol w="1250748"/>
                <a:gridCol w="1250748"/>
              </a:tblGrid>
              <a:tr h="971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ea typeface="Arita Dotum Bold"/>
                        </a:rPr>
                        <a:t>구분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4/17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4/18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4/19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4/20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4/21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4/22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4/23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 Bold"/>
                        </a:rPr>
                        <a:t> 4/24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 Bold"/>
                        </a:rPr>
                        <a:t> 4/25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요구명세서 분석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화면 설계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데이터베이스 설계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페이지 개발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코드 리뷰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  <a:tr h="656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발표준비</a:t>
                      </a: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4681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</a:tr>
            </a:tbl>
          </a:graphicData>
        </a:graphic>
      </p:graphicFrame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21370" y="991777"/>
            <a:ext cx="337930" cy="33793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>
            <a:off x="3817886" y="4515247"/>
            <a:ext cx="10035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4315013" y="5249827"/>
            <a:ext cx="273333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4723088" y="6029406"/>
            <a:ext cx="127583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5951300" y="6805646"/>
            <a:ext cx="812675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3859016" y="7563183"/>
            <a:ext cx="14434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443309" y="8290003"/>
            <a:ext cx="162399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4308689" y="1844966"/>
            <a:ext cx="9670622" cy="75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간트 차트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43309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856010" y="1179512"/>
            <a:ext cx="9197866" cy="84431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4762500"/>
            <a:ext cx="372964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latin typeface="Arita Dotum Bold"/>
              </a:rPr>
              <a:t>NOTION 사용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90879" y="3066595"/>
            <a:ext cx="11906242" cy="580629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9610" y="9794276"/>
            <a:ext cx="3618458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849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45098" y="1844979"/>
            <a:ext cx="3397804" cy="75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화면 디자인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DAFhKIyVWjI</dc:identifier>
  <dcterms:modified xsi:type="dcterms:W3CDTF">2011-08-01T06:04:30Z</dcterms:modified>
  <cp:revision>1</cp:revision>
  <dc:title>ppt 제출용</dc:title>
</cp:coreProperties>
</file>